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C3F826-F5F0-4EC5-A629-AF342E78D06A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2B993-B678-4AD7-B8DC-EB5F33B09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201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2B993-B678-4AD7-B8DC-EB5F33B09C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859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840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73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790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107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97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95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427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66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30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835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18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9561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025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239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106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99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80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337DA5C-0268-4923-AF1F-88F2035A2537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03537-DDD3-446B-9370-BDCFBAEB4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9405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9099" y="3322749"/>
            <a:ext cx="100326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   UNITED NATIONS            </a:t>
            </a:r>
            <a:r>
              <a:rPr lang="en-US" sz="3600" b="1" dirty="0" smtClean="0"/>
              <a:t>OBJECTIVES AND PRINCIPLES</a:t>
            </a:r>
            <a:endParaRPr lang="en-US" sz="3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937" y="360609"/>
            <a:ext cx="3926244" cy="267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042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8508" y="360611"/>
            <a:ext cx="4327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Introduction</a:t>
            </a:r>
            <a:endParaRPr lang="en-US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9245" y="1468192"/>
            <a:ext cx="115137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Established on 24 October 1945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51 countries were committed to preserving peace through international cooperation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UN membership : 193 countries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States agree to accept obligations of the UN charter , an international treaty that sets out basic principles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0186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0017" y="566671"/>
            <a:ext cx="61432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How the UN works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1973" y="1648496"/>
            <a:ext cx="108311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According to the charter the UN has 4 basic principles</a:t>
            </a:r>
          </a:p>
          <a:p>
            <a:endParaRPr lang="en-US" sz="28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Maintain international peace and security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Develop friendly relations among nations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Cooperate in solving international problems and promote respect for human rights</a:t>
            </a:r>
          </a:p>
          <a:p>
            <a:endParaRPr lang="en-US" sz="2800" dirty="0" smtClean="0"/>
          </a:p>
          <a:p>
            <a:r>
              <a:rPr lang="en-US" sz="2800" dirty="0" smtClean="0"/>
              <a:t>4.   Be the center for harmonizing the actions of nations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358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3663" y="218941"/>
            <a:ext cx="4803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3"/>
                </a:solidFill>
              </a:rPr>
              <a:t>Main Bodies</a:t>
            </a:r>
            <a:endParaRPr lang="en-US" sz="5400" b="1" dirty="0">
              <a:solidFill>
                <a:schemeClr val="accent3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89397" y="4939047"/>
            <a:ext cx="2176529" cy="17386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Trusteeship </a:t>
            </a:r>
          </a:p>
          <a:p>
            <a:pPr algn="ctr"/>
            <a:r>
              <a:rPr lang="en-US" sz="2400" dirty="0" smtClean="0"/>
              <a:t>Council</a:t>
            </a: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4546239" y="1551901"/>
            <a:ext cx="2150772" cy="1970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General Assembly </a:t>
            </a:r>
            <a:endParaRPr lang="en-US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4633174" y="4771622"/>
            <a:ext cx="2137892" cy="17901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Secretariat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2614412" y="3303427"/>
            <a:ext cx="2018761" cy="20091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Security</a:t>
            </a:r>
          </a:p>
          <a:p>
            <a:pPr algn="ctr"/>
            <a:r>
              <a:rPr lang="en-US" sz="2400" dirty="0" smtClean="0"/>
              <a:t>Council</a:t>
            </a:r>
            <a:endParaRPr lang="en-US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6697012" y="3090929"/>
            <a:ext cx="1893196" cy="20219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Economic and Social Council</a:t>
            </a:r>
            <a:endParaRPr lang="en-US" sz="2400" dirty="0"/>
          </a:p>
        </p:txBody>
      </p:sp>
      <p:sp>
        <p:nvSpPr>
          <p:cNvPr id="9" name="Rounded Rectangle 8"/>
          <p:cNvSpPr/>
          <p:nvPr/>
        </p:nvSpPr>
        <p:spPr>
          <a:xfrm>
            <a:off x="8487177" y="4771622"/>
            <a:ext cx="2434108" cy="20026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International court of justice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45679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0315" y="373487"/>
            <a:ext cx="65553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General Assembly </a:t>
            </a:r>
            <a:endParaRPr lang="en-US" sz="4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060620" y="1120462"/>
            <a:ext cx="7753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  </a:t>
            </a:r>
            <a:r>
              <a:rPr lang="en-US" sz="4000" b="1" dirty="0" smtClean="0"/>
              <a:t>Functions and Powers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6518" y="1889903"/>
            <a:ext cx="991673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/>
              <a:t>Maintain international peace and security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/>
              <a:t>Promote international political cooperation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/>
              <a:t>Development international law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/>
              <a:t>Promote human rights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/>
              <a:t>Consider and approve UN budget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/>
              <a:t>Establish financial assessments of member states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/>
              <a:t>Appoint secretary General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56765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00022" y="167425"/>
            <a:ext cx="5164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Security Council</a:t>
            </a:r>
            <a:endParaRPr lang="en-US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93183" y="998422"/>
            <a:ext cx="11397802" cy="5854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Primary responsibility to maintain peace and security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A representative of each member must be present at all times at the UN Headquarters 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15 council member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Five permanent members:</a:t>
            </a:r>
          </a:p>
          <a:p>
            <a:r>
              <a:rPr lang="en-US" sz="2800" dirty="0" smtClean="0">
                <a:solidFill>
                  <a:schemeClr val="accent3"/>
                </a:solidFill>
              </a:rPr>
              <a:t>      China</a:t>
            </a:r>
          </a:p>
          <a:p>
            <a:r>
              <a:rPr lang="en-US" sz="2800" dirty="0" smtClean="0">
                <a:solidFill>
                  <a:schemeClr val="accent3"/>
                </a:solidFill>
              </a:rPr>
              <a:t>      France</a:t>
            </a:r>
          </a:p>
          <a:p>
            <a:r>
              <a:rPr lang="en-US" sz="2800" dirty="0" smtClean="0">
                <a:solidFill>
                  <a:schemeClr val="accent3"/>
                </a:solidFill>
              </a:rPr>
              <a:t>      Russian Federation</a:t>
            </a:r>
          </a:p>
          <a:p>
            <a:r>
              <a:rPr lang="en-US" sz="2800" dirty="0" smtClean="0">
                <a:solidFill>
                  <a:schemeClr val="accent3"/>
                </a:solidFill>
              </a:rPr>
              <a:t>      United Kingdom</a:t>
            </a:r>
          </a:p>
          <a:p>
            <a:r>
              <a:rPr lang="en-US" sz="2800" dirty="0">
                <a:solidFill>
                  <a:schemeClr val="accent3"/>
                </a:solidFill>
              </a:rPr>
              <a:t> </a:t>
            </a:r>
            <a:r>
              <a:rPr lang="en-US" sz="2800" dirty="0" smtClean="0">
                <a:solidFill>
                  <a:schemeClr val="accent3"/>
                </a:solidFill>
              </a:rPr>
              <a:t>     United States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Ten non permanent members elected by the General Assembly for two years terms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Each members has one vote</a:t>
            </a:r>
          </a:p>
        </p:txBody>
      </p:sp>
    </p:spTree>
    <p:extLst>
      <p:ext uri="{BB962C8B-B14F-4D97-AF65-F5344CB8AC3E}">
        <p14:creationId xmlns:p14="http://schemas.microsoft.com/office/powerpoint/2010/main" val="2913252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1070" y="386367"/>
            <a:ext cx="9736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Economic and Social Council</a:t>
            </a:r>
            <a:endParaRPr lang="en-US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1972" y="1429556"/>
            <a:ext cx="1165538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Council has 54 members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Elected by the General Assembly</a:t>
            </a:r>
          </a:p>
          <a:p>
            <a:r>
              <a:rPr lang="en-US" sz="3200" dirty="0" smtClean="0"/>
              <a:t> </a:t>
            </a: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Three year terms</a:t>
            </a:r>
          </a:p>
          <a:p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Serves as central forum for discussing international economic and social issues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00523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3505" y="270457"/>
            <a:ext cx="69159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Trusteeship Council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8940" y="1571222"/>
            <a:ext cx="1170689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Council amended rule to meet annually </a:t>
            </a:r>
          </a:p>
          <a:p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Meet when required by President, General Assembly, Security council or a majority of members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Established to promote the advancement of developing countries towards self-government or independence.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China, France, Russian Federation, UK and USA </a:t>
            </a:r>
          </a:p>
        </p:txBody>
      </p:sp>
    </p:spTree>
    <p:extLst>
      <p:ext uri="{BB962C8B-B14F-4D97-AF65-F5344CB8AC3E}">
        <p14:creationId xmlns:p14="http://schemas.microsoft.com/office/powerpoint/2010/main" val="1391923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7144" y="231820"/>
            <a:ext cx="7147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Secretariat</a:t>
            </a:r>
            <a:endParaRPr lang="en-US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41668" y="1230243"/>
            <a:ext cx="11449317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International staff working in duty stations around the world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Carry out diverse day to day work of the 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Survey economic and social trends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Inform the media about work of the 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Organize international conferences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Interpret speeches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Translate document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Take oath not to seek or receive instruction from any government	</a:t>
            </a:r>
            <a:r>
              <a:rPr lang="en-US" dirty="0" smtClean="0"/>
              <a:t>																																																																																							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630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9404" y="167426"/>
            <a:ext cx="92083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International courts of Justice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094704"/>
            <a:ext cx="1180992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Hears cases involving legal disputes among governments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Clarifies questions of international law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Interprets the UN charter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Composed of 15 judges , elected to office for 9 years terms by UN GA&amp;SC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Official languages are English and French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12169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3352" y="2408349"/>
            <a:ext cx="67871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i="1" dirty="0" smtClean="0"/>
              <a:t>THANK YOU</a:t>
            </a:r>
            <a:endParaRPr lang="en-US" sz="8000" b="1" i="1" dirty="0"/>
          </a:p>
        </p:txBody>
      </p:sp>
    </p:spTree>
    <p:extLst>
      <p:ext uri="{BB962C8B-B14F-4D97-AF65-F5344CB8AC3E}">
        <p14:creationId xmlns:p14="http://schemas.microsoft.com/office/powerpoint/2010/main" val="529663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99</TotalTime>
  <Words>375</Words>
  <Application>Microsoft Office PowerPoint</Application>
  <PresentationFormat>Widescreen</PresentationFormat>
  <Paragraphs>86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Wingdings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Vishal</dc:creator>
  <cp:lastModifiedBy>Vishal</cp:lastModifiedBy>
  <cp:revision>12</cp:revision>
  <dcterms:created xsi:type="dcterms:W3CDTF">2024-12-27T11:04:49Z</dcterms:created>
  <dcterms:modified xsi:type="dcterms:W3CDTF">2024-12-27T12:44:25Z</dcterms:modified>
</cp:coreProperties>
</file>